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Teaching Modern Germany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People Search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37CCA-57D3-4014-995C-B51BFDFC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Has visited Germany</a:t>
            </a:r>
          </a:p>
        </p:txBody>
      </p:sp>
      <p:pic>
        <p:nvPicPr>
          <p:cNvPr id="9218" name="Picture 2" descr="Brandenburg Gate, Berlin, Germany - Culture Review - Condé Nast Traveler">
            <a:extLst>
              <a:ext uri="{FF2B5EF4-FFF2-40B4-BE49-F238E27FC236}">
                <a16:creationId xmlns:a16="http://schemas.microsoft.com/office/drawing/2014/main" id="{6A3C8AF0-34A2-4B4A-9111-C9737B5ACC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r="8681"/>
          <a:stretch/>
        </p:blipFill>
        <p:spPr bwMode="auto">
          <a:xfrm>
            <a:off x="-1" y="-2"/>
            <a:ext cx="6050281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25 Facts About Neuschwanstein Castle in Germany | Travel + Leisure">
            <a:extLst>
              <a:ext uri="{FF2B5EF4-FFF2-40B4-BE49-F238E27FC236}">
                <a16:creationId xmlns:a16="http://schemas.microsoft.com/office/drawing/2014/main" id="{E5432AC4-5284-4800-A178-E3B4CD43C9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1825" b="-2"/>
          <a:stretch/>
        </p:blipFill>
        <p:spPr bwMode="auto">
          <a:xfrm>
            <a:off x="6141720" y="2"/>
            <a:ext cx="6050279" cy="42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383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BB53-FCCD-4B4E-B269-108960B6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5" y="286603"/>
            <a:ext cx="11874136" cy="1450757"/>
          </a:xfrm>
        </p:spPr>
        <p:txBody>
          <a:bodyPr>
            <a:normAutofit/>
          </a:bodyPr>
          <a:lstStyle/>
          <a:p>
            <a:r>
              <a:rPr lang="en-US" dirty="0"/>
              <a:t>Explain the significance of November 9, 1989 - Berlin Wall comes down</a:t>
            </a:r>
          </a:p>
        </p:txBody>
      </p:sp>
      <p:pic>
        <p:nvPicPr>
          <p:cNvPr id="10242" name="Picture 2" descr="Berlin Wall - History, Dates &amp; The Fall - HISTORY">
            <a:extLst>
              <a:ext uri="{FF2B5EF4-FFF2-40B4-BE49-F238E27FC236}">
                <a16:creationId xmlns:a16="http://schemas.microsoft.com/office/drawing/2014/main" id="{9ADED481-4E3C-4A2D-99E9-C914D10FCC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6" y="2440215"/>
            <a:ext cx="5511595" cy="31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oday in History, November 9, 1989: Berlin Wall fell, opening East Germany">
            <a:extLst>
              <a:ext uri="{FF2B5EF4-FFF2-40B4-BE49-F238E27FC236}">
                <a16:creationId xmlns:a16="http://schemas.microsoft.com/office/drawing/2014/main" id="{D1A62C91-0CF2-48BC-BA58-515EBE1F6F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29" y="2440215"/>
            <a:ext cx="4638675" cy="31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7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3F8D-8462-4AAD-8A56-1970666E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five major cities in 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104C-2F97-4FBF-9893-A8B4787E14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79FC6-5E55-4DDF-8D21-E2EC6F2FD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899"/>
            <a:ext cx="4639736" cy="4149271"/>
          </a:xfrm>
        </p:spPr>
        <p:txBody>
          <a:bodyPr>
            <a:normAutofit/>
          </a:bodyPr>
          <a:lstStyle/>
          <a:p>
            <a:r>
              <a:rPr lang="en-US" sz="2400" b="1" dirty="0"/>
              <a:t>Berlin			Düsseldorf</a:t>
            </a:r>
          </a:p>
          <a:p>
            <a:r>
              <a:rPr lang="en-US" sz="2400" b="1" dirty="0"/>
              <a:t>Munich		Essen</a:t>
            </a:r>
          </a:p>
          <a:p>
            <a:r>
              <a:rPr lang="en-US" sz="2400" b="1" dirty="0"/>
              <a:t>Dortmund		Bremen</a:t>
            </a:r>
          </a:p>
          <a:p>
            <a:r>
              <a:rPr lang="en-US" sz="2400" b="1" dirty="0"/>
              <a:t>Hamburg		Hannover</a:t>
            </a:r>
          </a:p>
          <a:p>
            <a:r>
              <a:rPr lang="en-US" sz="2400" b="1" dirty="0"/>
              <a:t>Cologne		Stuttgart</a:t>
            </a:r>
          </a:p>
          <a:p>
            <a:r>
              <a:rPr lang="en-US" sz="2400" b="1" dirty="0"/>
              <a:t>Frankfurt		Kiel</a:t>
            </a:r>
          </a:p>
          <a:p>
            <a:r>
              <a:rPr lang="en-US" sz="2400" b="1" dirty="0"/>
              <a:t>Leipzig		Dresden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7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AD22-E81F-4A47-9D6A-9D1DF477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year of the Much Olympic Games - 1972</a:t>
            </a:r>
          </a:p>
        </p:txBody>
      </p:sp>
      <p:pic>
        <p:nvPicPr>
          <p:cNvPr id="11266" name="Picture 2" descr="What Happened at the '72 Munich Olympics | My Jewish Learning">
            <a:extLst>
              <a:ext uri="{FF2B5EF4-FFF2-40B4-BE49-F238E27FC236}">
                <a16:creationId xmlns:a16="http://schemas.microsoft.com/office/drawing/2014/main" id="{850DA8B4-8CA5-4953-AF8E-994B41AF5B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90317"/>
            <a:ext cx="4638675" cy="26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unich Olympics: Massacre of the Israeli Athletes on German Soil">
            <a:extLst>
              <a:ext uri="{FF2B5EF4-FFF2-40B4-BE49-F238E27FC236}">
                <a16:creationId xmlns:a16="http://schemas.microsoft.com/office/drawing/2014/main" id="{B5C21348-1F05-458F-8D1C-8ECCAF6BAE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7" y="2120900"/>
            <a:ext cx="2650833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5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Name the current Chancellor of Germany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6541A-60B9-4FF0-9ACD-4613D78C2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>
                <a:solidFill>
                  <a:schemeClr val="tx1"/>
                </a:solidFill>
              </a:rPr>
              <a:t>Angela Merkel</a:t>
            </a:r>
          </a:p>
        </p:txBody>
      </p:sp>
      <p:pic>
        <p:nvPicPr>
          <p:cNvPr id="1026" name="Picture 2" descr="covid virus in Germany: Angela Merkel warns of relapse risk as restrictions  ease - The Economic Times">
            <a:extLst>
              <a:ext uri="{FF2B5EF4-FFF2-40B4-BE49-F238E27FC236}">
                <a16:creationId xmlns:a16="http://schemas.microsoft.com/office/drawing/2014/main" id="{BD2852E6-1D49-4341-83A1-A90E2F0747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r="23167"/>
          <a:stretch/>
        </p:blipFill>
        <p:spPr bwMode="auto">
          <a:xfrm>
            <a:off x="1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7D059AC-3470-4BA5-82E3-D1570297A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E4E57-1FB6-40C3-94B7-B259C517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Explain the Meaning of “11 + 5 = 1”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539E4-7C5D-4661-A8B5-F2FD308AC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9753" y="4645151"/>
            <a:ext cx="6269347" cy="10490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11 states of West Germany and 5 states of East Germany combined to become Modern Germany</a:t>
            </a:r>
          </a:p>
        </p:txBody>
      </p:sp>
      <p:pic>
        <p:nvPicPr>
          <p:cNvPr id="2050" name="Picture 2" descr="Pin by Martin Keller on Germany | Germany map, East germany, Germany">
            <a:extLst>
              <a:ext uri="{FF2B5EF4-FFF2-40B4-BE49-F238E27FC236}">
                <a16:creationId xmlns:a16="http://schemas.microsoft.com/office/drawing/2014/main" id="{7FFFBB50-8C8F-47F9-A296-5ECD6B43BE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469"/>
          <a:stretch/>
        </p:blipFill>
        <p:spPr bwMode="auto">
          <a:xfrm>
            <a:off x="633999" y="620720"/>
            <a:ext cx="4001315" cy="50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075D09A-FF42-4BFF-AC74-BFB1C6A4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484284"/>
            <a:ext cx="56361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691284A-2CC7-41DB-ADDC-4B9D104DD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168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1B4E201-164F-4793-895E-C149B2F2F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60711" y="3506289"/>
            <a:ext cx="7210670" cy="2967839"/>
          </a:xfrm>
          <a:prstGeom prst="rect">
            <a:avLst/>
          </a:prstGeom>
          <a:solidFill>
            <a:srgbClr val="754D43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6EFD1-2027-4176-B210-B7D725A6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5"/>
            <a:ext cx="6465287" cy="148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Name the two houses of the German legislature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4AE85-6B73-4A3A-BBB5-A69122378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1821" y="5497884"/>
            <a:ext cx="6465286" cy="7502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>
                <a:solidFill>
                  <a:schemeClr val="bg1"/>
                </a:solidFill>
              </a:rPr>
              <a:t>Bundesrat &amp; Bundestag</a:t>
            </a:r>
          </a:p>
        </p:txBody>
      </p:sp>
      <p:pic>
        <p:nvPicPr>
          <p:cNvPr id="3076" name="Picture 4" descr="Die Qual der Wahl: Bundestag und Bundesrat | Sozialkunde | Telekolleg |  BR.de">
            <a:extLst>
              <a:ext uri="{FF2B5EF4-FFF2-40B4-BE49-F238E27FC236}">
                <a16:creationId xmlns:a16="http://schemas.microsoft.com/office/drawing/2014/main" id="{F70393BE-A495-4EAF-A16F-3287611E8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3" r="28059" b="-1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undestag und Bundesrat: Wer macht was?">
            <a:extLst>
              <a:ext uri="{FF2B5EF4-FFF2-40B4-BE49-F238E27FC236}">
                <a16:creationId xmlns:a16="http://schemas.microsoft.com/office/drawing/2014/main" id="{4304117B-9C7E-4591-A0C1-A9FA553B9A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r="2" b="2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ACE2D80-77E9-4433-B62B-693C5B7B2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5393160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0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EC7E3-2238-455B-B645-43F2DBDA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Has German ancestry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F76B3-CFE4-4FF3-85DF-E285C787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814" y="3812134"/>
            <a:ext cx="3659246" cy="23498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cap="all" spc="200">
                <a:solidFill>
                  <a:srgbClr val="FFFFFF"/>
                </a:solidFill>
              </a:rPr>
              <a:t>16% (more than any other ethnic group) – as of 2014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erman Americans - Wikipedia">
            <a:extLst>
              <a:ext uri="{FF2B5EF4-FFF2-40B4-BE49-F238E27FC236}">
                <a16:creationId xmlns:a16="http://schemas.microsoft.com/office/drawing/2014/main" id="{C6B361F7-B73F-4BF4-BD19-6901A3823CE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r="-1" b="-1"/>
          <a:stretch/>
        </p:blipFill>
        <p:spPr bwMode="auto">
          <a:xfrm>
            <a:off x="4635095" y="10"/>
            <a:ext cx="75568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0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65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57DBE-BAF9-428F-B5D4-196C9A45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Name three German States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AE209-37A2-416D-8115-E4734E013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869" y="3824516"/>
            <a:ext cx="3659246" cy="23934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500" cap="all" spc="200" dirty="0">
                <a:solidFill>
                  <a:srgbClr val="FFFFFF"/>
                </a:solidFill>
              </a:rPr>
              <a:t>Bayern (Bavaria)?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cap="all" spc="200" dirty="0">
                <a:solidFill>
                  <a:srgbClr val="FFFFFF"/>
                </a:solidFill>
              </a:rPr>
              <a:t>Hessen?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cap="all" spc="200" dirty="0">
                <a:solidFill>
                  <a:srgbClr val="FFFFFF"/>
                </a:solidFill>
              </a:rPr>
              <a:t>Sachsen (Saxony)?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PeopleQuiz - Trivia Quiz - German States Capital Match">
            <a:extLst>
              <a:ext uri="{FF2B5EF4-FFF2-40B4-BE49-F238E27FC236}">
                <a16:creationId xmlns:a16="http://schemas.microsoft.com/office/drawing/2014/main" id="{4A7DD587-FEFA-4E7D-BED1-D8C3402A12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740" y="640080"/>
            <a:ext cx="442685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MW - Wikipedia">
            <a:extLst>
              <a:ext uri="{FF2B5EF4-FFF2-40B4-BE49-F238E27FC236}">
                <a16:creationId xmlns:a16="http://schemas.microsoft.com/office/drawing/2014/main" id="{A892F7E5-E570-4ECA-B646-025E3871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75" y="5021217"/>
            <a:ext cx="640081" cy="6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6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821A-62E8-4C00-AB10-BC7F2DF9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the significance of October 3, 1990 - Reunification</a:t>
            </a:r>
          </a:p>
        </p:txBody>
      </p:sp>
      <p:pic>
        <p:nvPicPr>
          <p:cNvPr id="6146" name="Picture 2" descr="October 3 in German History – German Culture">
            <a:extLst>
              <a:ext uri="{FF2B5EF4-FFF2-40B4-BE49-F238E27FC236}">
                <a16:creationId xmlns:a16="http://schemas.microsoft.com/office/drawing/2014/main" id="{EE61710A-AA24-4C79-83D9-897509FC7E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43" y="2521131"/>
            <a:ext cx="5244082" cy="31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ctober 3, 1990, Germany is formally reunited. | Germany map, Germany  facts, Germany">
            <a:extLst>
              <a:ext uri="{FF2B5EF4-FFF2-40B4-BE49-F238E27FC236}">
                <a16:creationId xmlns:a16="http://schemas.microsoft.com/office/drawing/2014/main" id="{1E588104-15E2-4D28-BF9B-1B7B489DBB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74" y="2120899"/>
            <a:ext cx="2015792" cy="40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BF124-3848-468B-82E5-0EB329B1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Name the new European Union currency - Euro</a:t>
            </a:r>
          </a:p>
        </p:txBody>
      </p:sp>
      <p:pic>
        <p:nvPicPr>
          <p:cNvPr id="7172" name="Picture 4" descr="German Finance Minister: Facebook Shouldn't Be Allowed to Compete With the  Euro - CoinDesk">
            <a:extLst>
              <a:ext uri="{FF2B5EF4-FFF2-40B4-BE49-F238E27FC236}">
                <a16:creationId xmlns:a16="http://schemas.microsoft.com/office/drawing/2014/main" id="{F52E43AA-901B-47FB-9604-0A256CD9DA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3024" b="2"/>
          <a:stretch/>
        </p:blipFill>
        <p:spPr bwMode="auto">
          <a:xfrm>
            <a:off x="-1" y="-2"/>
            <a:ext cx="6050281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ll German euro coins - Circulating mintage - Euro-mint.com">
            <a:extLst>
              <a:ext uri="{FF2B5EF4-FFF2-40B4-BE49-F238E27FC236}">
                <a16:creationId xmlns:a16="http://schemas.microsoft.com/office/drawing/2014/main" id="{A0DF849F-0009-4641-B021-44982C6A3F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3"/>
          <a:stretch/>
        </p:blipFill>
        <p:spPr bwMode="auto">
          <a:xfrm>
            <a:off x="6141720" y="2"/>
            <a:ext cx="6050279" cy="42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792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9CCF1-66DD-4058-8C53-6249754B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  <a:t>Knows the German name for Germany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3E2CB-6663-4009-8707-145C4AA48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9753" y="4672739"/>
            <a:ext cx="6269347" cy="10214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Deutschland</a:t>
            </a:r>
          </a:p>
        </p:txBody>
      </p:sp>
      <p:pic>
        <p:nvPicPr>
          <p:cNvPr id="8194" name="Picture 2" descr="German Map - 'Deutschland' poster - LP328">
            <a:extLst>
              <a:ext uri="{FF2B5EF4-FFF2-40B4-BE49-F238E27FC236}">
                <a16:creationId xmlns:a16="http://schemas.microsoft.com/office/drawing/2014/main" id="{94684938-B614-4985-A16B-DA3CBA666D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r="12119"/>
          <a:stretch/>
        </p:blipFill>
        <p:spPr bwMode="auto">
          <a:xfrm>
            <a:off x="-1" y="2"/>
            <a:ext cx="4635315" cy="64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083531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169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Franklin Gothic Book</vt:lpstr>
      <vt:lpstr>1_RetrospectVTI</vt:lpstr>
      <vt:lpstr>Teaching Modern Germany</vt:lpstr>
      <vt:lpstr>Name the current Chancellor of Germany </vt:lpstr>
      <vt:lpstr>Explain the Meaning of “11 + 5 = 1”</vt:lpstr>
      <vt:lpstr>Name the two houses of the German legislature</vt:lpstr>
      <vt:lpstr>Has German ancestry</vt:lpstr>
      <vt:lpstr>Name three German States</vt:lpstr>
      <vt:lpstr>Explain the significance of October 3, 1990 - Reunification</vt:lpstr>
      <vt:lpstr>Name the new European Union currency - Euro</vt:lpstr>
      <vt:lpstr>Knows the German name for Germany</vt:lpstr>
      <vt:lpstr>Has visited Germany</vt:lpstr>
      <vt:lpstr>Explain the significance of November 9, 1989 - Berlin Wall comes down</vt:lpstr>
      <vt:lpstr>Name five major cities in Germany</vt:lpstr>
      <vt:lpstr>Identify the year of the Much Olympic Games - 1972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Modern Germany</dc:title>
  <dc:creator>Joseph Hilliard</dc:creator>
  <cp:lastModifiedBy>Joseph Hilliard</cp:lastModifiedBy>
  <cp:revision>4</cp:revision>
  <dcterms:created xsi:type="dcterms:W3CDTF">2020-09-17T12:05:18Z</dcterms:created>
  <dcterms:modified xsi:type="dcterms:W3CDTF">2020-09-17T12:31:43Z</dcterms:modified>
</cp:coreProperties>
</file>